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Noto Serif Bold" charset="1" panose="02020800060500020200"/>
      <p:regular r:id="rId15"/>
    </p:embeddedFont>
    <p:embeddedFont>
      <p:font typeface="Noto Serif" charset="1" panose="02020600060500020200"/>
      <p:regular r:id="rId16"/>
    </p:embeddedFont>
    <p:embeddedFont>
      <p:font typeface="Canva Sans Bold" charset="1" panose="020B0803030501040103"/>
      <p:regular r:id="rId17"/>
    </p:embeddedFont>
    <p:embeddedFont>
      <p:font typeface="Open Sauce" charset="1" panose="00000500000000000000"/>
      <p:regular r:id="rId18"/>
    </p:embeddedFont>
    <p:embeddedFont>
      <p:font typeface="Lato Bold" charset="1" panose="020F0502020204030203"/>
      <p:regular r:id="rId19"/>
    </p:embeddedFont>
    <p:embeddedFont>
      <p:font typeface="Lato" charset="1" panose="020F0502020204030203"/>
      <p:regular r:id="rId20"/>
    </p:embeddedFont>
    <p:embeddedFont>
      <p:font typeface="Archivo Black" charset="1" panose="020B0A03020202020B04"/>
      <p:regular r:id="rId21"/>
    </p:embeddedFont>
    <p:embeddedFont>
      <p:font typeface="Poppins" charset="1" panose="00000500000000000000"/>
      <p:regular r:id="rId22"/>
    </p:embeddedFont>
    <p:embeddedFont>
      <p:font typeface="Poppins Bold" charset="1" panose="000008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i2BpZooE.mp4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jpeg>
</file>

<file path=ppt/media/image33.jpeg>
</file>

<file path=ppt/media/image34.jpe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5.sv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Relationship Id="rId7" Target="../media/image1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png" Type="http://schemas.openxmlformats.org/officeDocument/2006/relationships/image"/><Relationship Id="rId11" Target="../media/image29.svg" Type="http://schemas.openxmlformats.org/officeDocument/2006/relationships/image"/><Relationship Id="rId12" Target="../media/image30.png" Type="http://schemas.openxmlformats.org/officeDocument/2006/relationships/image"/><Relationship Id="rId13" Target="../media/image31.svg" Type="http://schemas.openxmlformats.org/officeDocument/2006/relationships/image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26.png" Type="http://schemas.openxmlformats.org/officeDocument/2006/relationships/image"/><Relationship Id="rId9" Target="../media/image2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2.jpeg" Type="http://schemas.openxmlformats.org/officeDocument/2006/relationships/image"/><Relationship Id="rId4" Target="../media/VAGi2BpZooE.mp4" Type="http://schemas.openxmlformats.org/officeDocument/2006/relationships/video"/><Relationship Id="rId5" Target="../media/VAGi2BpZooE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jpeg" Type="http://schemas.openxmlformats.org/officeDocument/2006/relationships/image"/><Relationship Id="rId3" Target="../media/image3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../media/image36.svg" Type="http://schemas.openxmlformats.org/officeDocument/2006/relationships/image"/><Relationship Id="rId4" Target="../media/image37.png" Type="http://schemas.openxmlformats.org/officeDocument/2006/relationships/image"/><Relationship Id="rId5" Target="../media/image3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Relationship Id="rId3" Target="../media/image40.png" Type="http://schemas.openxmlformats.org/officeDocument/2006/relationships/image"/><Relationship Id="rId4" Target="../media/image41.png" Type="http://schemas.openxmlformats.org/officeDocument/2006/relationships/image"/><Relationship Id="rId5" Target="../media/image42.svg" Type="http://schemas.openxmlformats.org/officeDocument/2006/relationships/image"/><Relationship Id="rId6" Target="../media/image43.png" Type="http://schemas.openxmlformats.org/officeDocument/2006/relationships/image"/><Relationship Id="rId7" Target="../media/image44.svg" Type="http://schemas.openxmlformats.org/officeDocument/2006/relationships/image"/><Relationship Id="rId8" Target="../media/image45.png" Type="http://schemas.openxmlformats.org/officeDocument/2006/relationships/image"/><Relationship Id="rId9" Target="../media/image4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50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01791"/>
            <a:ext cx="11911297" cy="11911297"/>
          </a:xfrm>
          <a:custGeom>
            <a:avLst/>
            <a:gdLst/>
            <a:ahLst/>
            <a:cxnLst/>
            <a:rect r="r" b="b" t="t" l="l"/>
            <a:pathLst>
              <a:path h="11911297" w="11911297">
                <a:moveTo>
                  <a:pt x="0" y="0"/>
                </a:moveTo>
                <a:lnTo>
                  <a:pt x="11911297" y="0"/>
                </a:lnTo>
                <a:lnTo>
                  <a:pt x="11911297" y="11911297"/>
                </a:lnTo>
                <a:lnTo>
                  <a:pt x="0" y="119112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289576" y="-34187"/>
            <a:ext cx="6998424" cy="10321187"/>
            <a:chOff x="0" y="0"/>
            <a:chExt cx="9331233" cy="13761583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30971" t="0" r="30971" b="0"/>
            <a:stretch>
              <a:fillRect/>
            </a:stretch>
          </p:blipFill>
          <p:spPr>
            <a:xfrm flipH="false" flipV="false">
              <a:off x="0" y="0"/>
              <a:ext cx="9331233" cy="13761583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263359" y="1339058"/>
            <a:ext cx="14110020" cy="7919242"/>
            <a:chOff x="0" y="0"/>
            <a:chExt cx="3716219" cy="20857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716219" cy="2085726"/>
            </a:xfrm>
            <a:custGeom>
              <a:avLst/>
              <a:gdLst/>
              <a:ahLst/>
              <a:cxnLst/>
              <a:rect r="r" b="b" t="t" l="l"/>
              <a:pathLst>
                <a:path h="2085726" w="3716219">
                  <a:moveTo>
                    <a:pt x="0" y="0"/>
                  </a:moveTo>
                  <a:lnTo>
                    <a:pt x="3716219" y="0"/>
                  </a:lnTo>
                  <a:lnTo>
                    <a:pt x="3716219" y="2085726"/>
                  </a:lnTo>
                  <a:lnTo>
                    <a:pt x="0" y="2085726"/>
                  </a:lnTo>
                  <a:close/>
                </a:path>
              </a:pathLst>
            </a:custGeom>
            <a:solidFill>
              <a:srgbClr val="000000">
                <a:alpha val="4588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716219" cy="21238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486615" y="636737"/>
            <a:ext cx="5794447" cy="1084855"/>
            <a:chOff x="0" y="0"/>
            <a:chExt cx="1526109" cy="28572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26109" cy="285723"/>
            </a:xfrm>
            <a:custGeom>
              <a:avLst/>
              <a:gdLst/>
              <a:ahLst/>
              <a:cxnLst/>
              <a:rect r="r" b="b" t="t" l="l"/>
              <a:pathLst>
                <a:path h="285723" w="1526109">
                  <a:moveTo>
                    <a:pt x="0" y="0"/>
                  </a:moveTo>
                  <a:lnTo>
                    <a:pt x="1526109" y="0"/>
                  </a:lnTo>
                  <a:lnTo>
                    <a:pt x="1526109" y="285723"/>
                  </a:lnTo>
                  <a:lnTo>
                    <a:pt x="0" y="285723"/>
                  </a:lnTo>
                  <a:close/>
                </a:path>
              </a:pathLst>
            </a:custGeom>
            <a:gradFill rotWithShape="true">
              <a:gsLst>
                <a:gs pos="0">
                  <a:srgbClr val="7E4809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26109" cy="323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736502" y="8715872"/>
            <a:ext cx="4601415" cy="1084855"/>
            <a:chOff x="0" y="0"/>
            <a:chExt cx="1211895" cy="28572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11895" cy="285723"/>
            </a:xfrm>
            <a:custGeom>
              <a:avLst/>
              <a:gdLst/>
              <a:ahLst/>
              <a:cxnLst/>
              <a:rect r="r" b="b" t="t" l="l"/>
              <a:pathLst>
                <a:path h="285723" w="1211895">
                  <a:moveTo>
                    <a:pt x="0" y="0"/>
                  </a:moveTo>
                  <a:lnTo>
                    <a:pt x="1211895" y="0"/>
                  </a:lnTo>
                  <a:lnTo>
                    <a:pt x="1211895" y="285723"/>
                  </a:lnTo>
                  <a:lnTo>
                    <a:pt x="0" y="285723"/>
                  </a:lnTo>
                  <a:close/>
                </a:path>
              </a:pathLst>
            </a:custGeom>
            <a:gradFill rotWithShape="true">
              <a:gsLst>
                <a:gs pos="0">
                  <a:srgbClr val="7E4809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11895" cy="323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9482653" y="350609"/>
            <a:ext cx="2007458" cy="2497968"/>
          </a:xfrm>
          <a:custGeom>
            <a:avLst/>
            <a:gdLst/>
            <a:ahLst/>
            <a:cxnLst/>
            <a:rect r="r" b="b" t="t" l="l"/>
            <a:pathLst>
              <a:path h="2497968" w="2007458">
                <a:moveTo>
                  <a:pt x="0" y="0"/>
                </a:moveTo>
                <a:lnTo>
                  <a:pt x="2007458" y="0"/>
                </a:lnTo>
                <a:lnTo>
                  <a:pt x="2007458" y="2497968"/>
                </a:lnTo>
                <a:lnTo>
                  <a:pt x="0" y="24979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17615" y="7888899"/>
            <a:ext cx="3117363" cy="3228073"/>
          </a:xfrm>
          <a:custGeom>
            <a:avLst/>
            <a:gdLst/>
            <a:ahLst/>
            <a:cxnLst/>
            <a:rect r="r" b="b" t="t" l="l"/>
            <a:pathLst>
              <a:path h="3228073" w="3117363">
                <a:moveTo>
                  <a:pt x="0" y="0"/>
                </a:moveTo>
                <a:lnTo>
                  <a:pt x="3117363" y="0"/>
                </a:lnTo>
                <a:lnTo>
                  <a:pt x="3117363" y="3228073"/>
                </a:lnTo>
                <a:lnTo>
                  <a:pt x="0" y="322807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2863067" y="7172822"/>
            <a:ext cx="5764795" cy="3086100"/>
            <a:chOff x="0" y="0"/>
            <a:chExt cx="15183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518300" cy="812800"/>
            </a:xfrm>
            <a:custGeom>
              <a:avLst/>
              <a:gdLst/>
              <a:ahLst/>
              <a:cxnLst/>
              <a:rect r="r" b="b" t="t" l="l"/>
              <a:pathLst>
                <a:path h="812800" w="1518300">
                  <a:moveTo>
                    <a:pt x="0" y="0"/>
                  </a:moveTo>
                  <a:lnTo>
                    <a:pt x="1518300" y="0"/>
                  </a:lnTo>
                  <a:lnTo>
                    <a:pt x="15183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6997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15183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541066" y="2735058"/>
            <a:ext cx="9496143" cy="1756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114"/>
              </a:lnSpc>
            </a:pPr>
            <a:r>
              <a:rPr lang="en-US" sz="13519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RAYAURA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640444" y="4475155"/>
            <a:ext cx="10081214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FFFFFF"/>
                </a:solidFill>
                <a:latin typeface="Noto Serif"/>
                <a:ea typeface="Noto Serif"/>
                <a:cs typeface="Noto Serif"/>
                <a:sym typeface="Noto Serif"/>
              </a:rPr>
              <a:t>From Your Eyes, </a:t>
            </a:r>
            <a:r>
              <a:rPr lang="en-US" sz="4700">
                <a:solidFill>
                  <a:srgbClr val="FFFFFF"/>
                </a:solidFill>
                <a:latin typeface="Noto Serif"/>
                <a:ea typeface="Noto Serif"/>
                <a:cs typeface="Noto Serif"/>
                <a:sym typeface="Noto Serif"/>
              </a:rPr>
              <a:t>For Your World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553" y="687992"/>
            <a:ext cx="511778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Innovions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022865" y="7264262"/>
            <a:ext cx="5040035" cy="2846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7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Team Innovions:</a:t>
            </a:r>
          </a:p>
          <a:p>
            <a:pPr algn="l">
              <a:lnSpc>
                <a:spcPts val="3779"/>
              </a:lnSpc>
            </a:pPr>
            <a:r>
              <a:rPr lang="en-US" sz="27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1.Chanchal Chavhan(Leader)</a:t>
            </a:r>
          </a:p>
          <a:p>
            <a:pPr algn="l">
              <a:lnSpc>
                <a:spcPts val="3779"/>
              </a:lnSpc>
            </a:pPr>
            <a:r>
              <a:rPr lang="en-US" sz="27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2. Shraddha Chavan</a:t>
            </a:r>
          </a:p>
          <a:p>
            <a:pPr algn="l">
              <a:lnSpc>
                <a:spcPts val="3779"/>
              </a:lnSpc>
            </a:pPr>
            <a:r>
              <a:rPr lang="en-US" sz="27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3. Sanika More</a:t>
            </a:r>
          </a:p>
          <a:p>
            <a:pPr algn="l">
              <a:lnSpc>
                <a:spcPts val="3779"/>
              </a:lnSpc>
            </a:pPr>
            <a:r>
              <a:rPr lang="en-US" sz="27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4.Kunal Gawand</a:t>
            </a:r>
          </a:p>
          <a:p>
            <a:pPr algn="l">
              <a:lnSpc>
                <a:spcPts val="3779"/>
              </a:lnSpc>
            </a:pPr>
            <a:r>
              <a:rPr lang="en-US" sz="27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5.Swarup Sandhan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10892" y="0"/>
            <a:ext cx="6648057" cy="10287000"/>
            <a:chOff x="0" y="0"/>
            <a:chExt cx="175092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5092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50928">
                  <a:moveTo>
                    <a:pt x="0" y="0"/>
                  </a:moveTo>
                  <a:lnTo>
                    <a:pt x="1750928" y="0"/>
                  </a:lnTo>
                  <a:lnTo>
                    <a:pt x="17509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4425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750928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533980" y="-778273"/>
            <a:ext cx="5657850" cy="565785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8080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390959" y="8567821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03722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06536" y="3314080"/>
            <a:ext cx="654889" cy="65488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425D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739720" y="-572533"/>
            <a:ext cx="5246370" cy="524637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2914" t="0" r="-27205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967693" y="2999755"/>
            <a:ext cx="9238842" cy="6511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545"/>
              </a:lnSpc>
            </a:pP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1️⃣ Introduction &amp; Problem Statement</a:t>
            </a:r>
          </a:p>
          <a:p>
            <a:pPr algn="just">
              <a:lnSpc>
                <a:spcPts val="6545"/>
              </a:lnSpc>
            </a:pP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2️⃣ </a:t>
            </a: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Technology Overview</a:t>
            </a:r>
          </a:p>
          <a:p>
            <a:pPr algn="just">
              <a:lnSpc>
                <a:spcPts val="6545"/>
              </a:lnSpc>
            </a:pP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3️⃣ Comparative Analysis</a:t>
            </a:r>
          </a:p>
          <a:p>
            <a:pPr algn="just">
              <a:lnSpc>
                <a:spcPts val="6545"/>
              </a:lnSpc>
            </a:pP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4️⃣ Syst</a:t>
            </a: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em Architecture</a:t>
            </a:r>
          </a:p>
          <a:p>
            <a:pPr algn="just">
              <a:lnSpc>
                <a:spcPts val="6545"/>
              </a:lnSpc>
            </a:pP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6️⃣ Ma</a:t>
            </a: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rket Potential &amp; Data Insights</a:t>
            </a:r>
          </a:p>
          <a:p>
            <a:pPr algn="just">
              <a:lnSpc>
                <a:spcPts val="6545"/>
              </a:lnSpc>
            </a:pP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7️⃣ Future Pr</a:t>
            </a: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ospects &amp; Enhancements</a:t>
            </a:r>
          </a:p>
          <a:p>
            <a:pPr algn="just">
              <a:lnSpc>
                <a:spcPts val="6545"/>
              </a:lnSpc>
            </a:pP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8️⃣ Conclusi</a:t>
            </a:r>
            <a:r>
              <a:rPr lang="en-US" sz="26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on &amp; Call to Action</a:t>
            </a:r>
          </a:p>
          <a:p>
            <a:pPr algn="just">
              <a:lnSpc>
                <a:spcPts val="6545"/>
              </a:lnSpc>
            </a:pPr>
          </a:p>
        </p:txBody>
      </p:sp>
      <p:grpSp>
        <p:nvGrpSpPr>
          <p:cNvPr name="Group 17" id="17"/>
          <p:cNvGrpSpPr/>
          <p:nvPr/>
        </p:nvGrpSpPr>
        <p:grpSpPr>
          <a:xfrm rot="0">
            <a:off x="152091" y="-2115583"/>
            <a:ext cx="2581307" cy="2801383"/>
            <a:chOff x="0" y="0"/>
            <a:chExt cx="679850" cy="73781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79850" cy="737813"/>
            </a:xfrm>
            <a:custGeom>
              <a:avLst/>
              <a:gdLst/>
              <a:ahLst/>
              <a:cxnLst/>
              <a:rect r="r" b="b" t="t" l="l"/>
              <a:pathLst>
                <a:path h="737813" w="679850">
                  <a:moveTo>
                    <a:pt x="0" y="0"/>
                  </a:moveTo>
                  <a:lnTo>
                    <a:pt x="679850" y="0"/>
                  </a:lnTo>
                  <a:lnTo>
                    <a:pt x="679850" y="737813"/>
                  </a:lnTo>
                  <a:lnTo>
                    <a:pt x="0" y="737813"/>
                  </a:lnTo>
                  <a:close/>
                </a:path>
              </a:pathLst>
            </a:custGeom>
            <a:solidFill>
              <a:srgbClr val="E5DFD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679850" cy="7568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54897" y="1134982"/>
            <a:ext cx="3957004" cy="111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00"/>
              </a:lnSpc>
              <a:spcBef>
                <a:spcPct val="0"/>
              </a:spcBef>
            </a:pPr>
            <a:r>
              <a:rPr lang="en-US" b="true" sz="6500" spc="-130">
                <a:solidFill>
                  <a:srgbClr val="191919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Overview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0" y="-76200"/>
            <a:ext cx="9845311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b="true">
                <a:solidFill>
                  <a:srgbClr val="191919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Rayaura - Your Aura is Limitless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92" r="0" b="-16951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12758742" y="971720"/>
            <a:ext cx="5422824" cy="8343560"/>
            <a:chOff x="0" y="0"/>
            <a:chExt cx="665539" cy="10239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5539" cy="1023999"/>
            </a:xfrm>
            <a:custGeom>
              <a:avLst/>
              <a:gdLst/>
              <a:ahLst/>
              <a:cxnLst/>
              <a:rect r="r" b="b" t="t" l="l"/>
              <a:pathLst>
                <a:path h="1023999" w="665539">
                  <a:moveTo>
                    <a:pt x="221966" y="19070"/>
                  </a:moveTo>
                  <a:cubicBezTo>
                    <a:pt x="255977" y="7556"/>
                    <a:pt x="294877" y="0"/>
                    <a:pt x="332949" y="0"/>
                  </a:cubicBezTo>
                  <a:cubicBezTo>
                    <a:pt x="371021" y="0"/>
                    <a:pt x="407657" y="6476"/>
                    <a:pt x="441418" y="17990"/>
                  </a:cubicBezTo>
                  <a:cubicBezTo>
                    <a:pt x="442137" y="18350"/>
                    <a:pt x="442855" y="18350"/>
                    <a:pt x="443573" y="18710"/>
                  </a:cubicBezTo>
                  <a:cubicBezTo>
                    <a:pt x="570359" y="64765"/>
                    <a:pt x="663743" y="186379"/>
                    <a:pt x="665539" y="333193"/>
                  </a:cubicBezTo>
                  <a:lnTo>
                    <a:pt x="665539" y="1023999"/>
                  </a:lnTo>
                  <a:lnTo>
                    <a:pt x="0" y="1023999"/>
                  </a:lnTo>
                  <a:lnTo>
                    <a:pt x="0" y="333706"/>
                  </a:lnTo>
                  <a:cubicBezTo>
                    <a:pt x="1796" y="185660"/>
                    <a:pt x="93743" y="64045"/>
                    <a:pt x="221966" y="19070"/>
                  </a:cubicBezTo>
                  <a:close/>
                </a:path>
              </a:pathLst>
            </a:custGeom>
            <a:solidFill>
              <a:srgbClr val="3F3F3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88900"/>
              <a:ext cx="665539" cy="93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623235" y="2741554"/>
            <a:ext cx="4766797" cy="4803892"/>
            <a:chOff x="0" y="0"/>
            <a:chExt cx="812800" cy="8191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9125"/>
            </a:xfrm>
            <a:custGeom>
              <a:avLst/>
              <a:gdLst/>
              <a:ahLst/>
              <a:cxnLst/>
              <a:rect r="r" b="b" t="t" l="l"/>
              <a:pathLst>
                <a:path h="819125" w="812800">
                  <a:moveTo>
                    <a:pt x="406400" y="0"/>
                  </a:moveTo>
                  <a:cubicBezTo>
                    <a:pt x="181951" y="0"/>
                    <a:pt x="0" y="183367"/>
                    <a:pt x="0" y="409563"/>
                  </a:cubicBezTo>
                  <a:cubicBezTo>
                    <a:pt x="0" y="635758"/>
                    <a:pt x="181951" y="819125"/>
                    <a:pt x="406400" y="819125"/>
                  </a:cubicBezTo>
                  <a:cubicBezTo>
                    <a:pt x="630849" y="819125"/>
                    <a:pt x="812800" y="635758"/>
                    <a:pt x="812800" y="409563"/>
                  </a:cubicBezTo>
                  <a:cubicBezTo>
                    <a:pt x="812800" y="183367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50778" t="0" r="-50778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12269371" y="1014412"/>
            <a:ext cx="11759491" cy="0"/>
          </a:xfrm>
          <a:prstGeom prst="line">
            <a:avLst/>
          </a:prstGeom>
          <a:ln cap="flat" w="38100">
            <a:solidFill>
              <a:srgbClr val="252525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98419" y="1447578"/>
            <a:ext cx="9781532" cy="160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75"/>
              </a:lnSpc>
            </a:pPr>
            <a:r>
              <a:rPr lang="en-US" sz="6500" spc="136" b="true">
                <a:solidFill>
                  <a:srgbClr val="25252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Introduction &amp; Problem Statement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55989" y="3459456"/>
            <a:ext cx="9969398" cy="3827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74"/>
              </a:lnSpc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Millions of visually impaired individuals struggle with navigation and obstacle detection. Existing solutions like white canes, guide dogs, and expensive smart glasses have limitations. Rayaura, an AI-powered smart spectacle, offers a cost-effective, real-time assistive solution with AI, IoT, and voice assistance for enhanced mobility and independence.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397549" y="0"/>
            <a:ext cx="5470924" cy="4761070"/>
            <a:chOff x="0" y="0"/>
            <a:chExt cx="1440902" cy="125394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40902" cy="1253944"/>
            </a:xfrm>
            <a:custGeom>
              <a:avLst/>
              <a:gdLst/>
              <a:ahLst/>
              <a:cxnLst/>
              <a:rect r="r" b="b" t="t" l="l"/>
              <a:pathLst>
                <a:path h="1253944" w="1440902">
                  <a:moveTo>
                    <a:pt x="0" y="0"/>
                  </a:moveTo>
                  <a:lnTo>
                    <a:pt x="1440902" y="0"/>
                  </a:lnTo>
                  <a:lnTo>
                    <a:pt x="1440902" y="1253944"/>
                  </a:lnTo>
                  <a:lnTo>
                    <a:pt x="0" y="1253944"/>
                  </a:lnTo>
                  <a:close/>
                </a:path>
              </a:pathLst>
            </a:custGeom>
            <a:solidFill>
              <a:srgbClr val="24425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440902" cy="1292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776903" y="2380535"/>
            <a:ext cx="4712217" cy="471221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509826" y="2038334"/>
            <a:ext cx="5246370" cy="524637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0" r="-92307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533479" y="3059061"/>
            <a:ext cx="10536984" cy="581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32"/>
              </a:lnSpc>
            </a:pPr>
            <a:r>
              <a:rPr lang="en-US" sz="3200" b="true">
                <a:solidFill>
                  <a:srgbClr val="6C6563"/>
                </a:solidFill>
                <a:latin typeface="Lato Bold"/>
                <a:ea typeface="Lato Bold"/>
                <a:cs typeface="Lato Bold"/>
                <a:sym typeface="Lato Bold"/>
              </a:rPr>
              <a:t>Core Technologies Used in Rayaura</a:t>
            </a:r>
          </a:p>
          <a:p>
            <a:pPr algn="just">
              <a:lnSpc>
                <a:spcPts val="4077"/>
              </a:lnSpc>
            </a:pPr>
            <a:r>
              <a:rPr lang="en-US" sz="2700">
                <a:solidFill>
                  <a:srgbClr val="6C6563"/>
                </a:solidFill>
                <a:latin typeface="Lato"/>
                <a:ea typeface="Lato"/>
                <a:cs typeface="Lato"/>
                <a:sym typeface="Lato"/>
              </a:rPr>
              <a:t>Ultrasonic Sensor, AI-Powered Camera , Edge AI Processing ,Real-Time Voice Assistance , IoT Connectivity ,Dual Mode Functionality –</a:t>
            </a:r>
          </a:p>
          <a:p>
            <a:pPr algn="just" marL="582930" indent="-291465" lvl="1">
              <a:lnSpc>
                <a:spcPts val="4077"/>
              </a:lnSpc>
              <a:buFont typeface="Arial"/>
              <a:buChar char="•"/>
            </a:pPr>
            <a:r>
              <a:rPr lang="en-US" sz="2700">
                <a:solidFill>
                  <a:srgbClr val="6C6563"/>
                </a:solidFill>
                <a:latin typeface="Lato"/>
                <a:ea typeface="Lato"/>
                <a:cs typeface="Lato"/>
                <a:sym typeface="Lato"/>
              </a:rPr>
              <a:t>Navigation Mode for visually impaired users.</a:t>
            </a:r>
          </a:p>
          <a:p>
            <a:pPr algn="just" marL="582930" indent="-291465" lvl="1">
              <a:lnSpc>
                <a:spcPts val="4077"/>
              </a:lnSpc>
              <a:buFont typeface="Arial"/>
              <a:buChar char="•"/>
            </a:pPr>
            <a:r>
              <a:rPr lang="en-US" sz="2700">
                <a:solidFill>
                  <a:srgbClr val="6C6563"/>
                </a:solidFill>
                <a:latin typeface="Lato"/>
                <a:ea typeface="Lato"/>
                <a:cs typeface="Lato"/>
                <a:sym typeface="Lato"/>
              </a:rPr>
              <a:t>Driving Assistance Mode for real-time distance alerts.)</a:t>
            </a:r>
          </a:p>
          <a:p>
            <a:pPr algn="just">
              <a:lnSpc>
                <a:spcPts val="4832"/>
              </a:lnSpc>
            </a:pPr>
          </a:p>
          <a:p>
            <a:pPr algn="just">
              <a:lnSpc>
                <a:spcPts val="4832"/>
              </a:lnSpc>
            </a:pPr>
            <a:r>
              <a:rPr lang="en-US" sz="3200" b="true">
                <a:solidFill>
                  <a:srgbClr val="6C6563"/>
                </a:solidFill>
                <a:latin typeface="Lato Bold"/>
                <a:ea typeface="Lato Bold"/>
                <a:cs typeface="Lato Bold"/>
                <a:sym typeface="Lato Bold"/>
              </a:rPr>
              <a:t>Why Rayaura?</a:t>
            </a:r>
          </a:p>
          <a:p>
            <a:pPr algn="just">
              <a:lnSpc>
                <a:spcPts val="4077"/>
              </a:lnSpc>
            </a:pPr>
            <a:r>
              <a:rPr lang="en-US" sz="2700" b="true">
                <a:solidFill>
                  <a:srgbClr val="6C6563"/>
                </a:solidFill>
                <a:latin typeface="Lato Bold"/>
                <a:ea typeface="Lato Bold"/>
                <a:cs typeface="Lato Bold"/>
                <a:sym typeface="Lato Bold"/>
              </a:rPr>
              <a:t>✔ Faster &amp; smarter object detection.</a:t>
            </a:r>
          </a:p>
          <a:p>
            <a:pPr algn="just">
              <a:lnSpc>
                <a:spcPts val="4077"/>
              </a:lnSpc>
            </a:pPr>
            <a:r>
              <a:rPr lang="en-US" sz="2700" b="true">
                <a:solidFill>
                  <a:srgbClr val="6C6563"/>
                </a:solidFill>
                <a:latin typeface="Lato Bold"/>
                <a:ea typeface="Lato Bold"/>
                <a:cs typeface="Lato Bold"/>
                <a:sym typeface="Lato Bold"/>
              </a:rPr>
              <a:t> ✔ Cost-effective compared to existing high-end solutions.</a:t>
            </a:r>
          </a:p>
          <a:p>
            <a:pPr algn="just">
              <a:lnSpc>
                <a:spcPts val="4077"/>
              </a:lnSpc>
            </a:pPr>
            <a:r>
              <a:rPr lang="en-US" sz="2700" b="true">
                <a:solidFill>
                  <a:srgbClr val="6C6563"/>
                </a:solidFill>
                <a:latin typeface="Lato Bold"/>
                <a:ea typeface="Lato Bold"/>
                <a:cs typeface="Lato Bold"/>
                <a:sym typeface="Lato Bold"/>
              </a:rPr>
              <a:t> ✔ Enhances independence and mobility.</a:t>
            </a:r>
          </a:p>
          <a:p>
            <a:pPr algn="just">
              <a:lnSpc>
                <a:spcPts val="302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356792" y="349234"/>
            <a:ext cx="8173430" cy="168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65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Technology Overview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92495" y="7573922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887962" y="5985119"/>
            <a:ext cx="2085109" cy="208510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560220" y="1728186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262642" y="-3904566"/>
            <a:ext cx="8637895" cy="863789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52525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352178" y="1342850"/>
            <a:ext cx="1164616" cy="1910409"/>
            <a:chOff x="0" y="0"/>
            <a:chExt cx="1451520" cy="23810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-19812"/>
              <a:ext cx="1474216" cy="2444877"/>
            </a:xfrm>
            <a:custGeom>
              <a:avLst/>
              <a:gdLst/>
              <a:ahLst/>
              <a:cxnLst/>
              <a:rect r="r" b="b" t="t" l="l"/>
              <a:pathLst>
                <a:path h="2444877" w="1474216">
                  <a:moveTo>
                    <a:pt x="1394587" y="1366393"/>
                  </a:moveTo>
                  <a:lnTo>
                    <a:pt x="395351" y="2365883"/>
                  </a:lnTo>
                  <a:cubicBezTo>
                    <a:pt x="315849" y="2444877"/>
                    <a:pt x="186944" y="2444877"/>
                    <a:pt x="107315" y="2365883"/>
                  </a:cubicBezTo>
                  <a:lnTo>
                    <a:pt x="0" y="2258441"/>
                  </a:lnTo>
                  <a:lnTo>
                    <a:pt x="891286" y="1366393"/>
                  </a:lnTo>
                  <a:cubicBezTo>
                    <a:pt x="970788" y="1286891"/>
                    <a:pt x="970788" y="1157859"/>
                    <a:pt x="891286" y="1078357"/>
                  </a:cubicBezTo>
                  <a:lnTo>
                    <a:pt x="0" y="186944"/>
                  </a:lnTo>
                  <a:lnTo>
                    <a:pt x="107442" y="79502"/>
                  </a:lnTo>
                  <a:cubicBezTo>
                    <a:pt x="186944" y="0"/>
                    <a:pt x="315849" y="0"/>
                    <a:pt x="395478" y="79502"/>
                  </a:cubicBezTo>
                  <a:lnTo>
                    <a:pt x="1394714" y="1078357"/>
                  </a:lnTo>
                  <a:cubicBezTo>
                    <a:pt x="1474216" y="1157859"/>
                    <a:pt x="1474216" y="1286891"/>
                    <a:pt x="1394714" y="1366393"/>
                  </a:cubicBezTo>
                  <a:close/>
                </a:path>
              </a:pathLst>
            </a:custGeom>
            <a:solidFill>
              <a:srgbClr val="3F3F3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512569" y="1986104"/>
            <a:ext cx="325815" cy="605415"/>
            <a:chOff x="0" y="0"/>
            <a:chExt cx="406080" cy="7545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-32385"/>
              <a:ext cx="446659" cy="842137"/>
            </a:xfrm>
            <a:custGeom>
              <a:avLst/>
              <a:gdLst/>
              <a:ahLst/>
              <a:cxnLst/>
              <a:rect r="r" b="b" t="t" l="l"/>
              <a:pathLst>
                <a:path h="842137" w="446659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231F20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7907654" y="1519911"/>
            <a:ext cx="5916664" cy="1537801"/>
            <a:chOff x="0" y="0"/>
            <a:chExt cx="7374240" cy="191664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431151" cy="1963166"/>
            </a:xfrm>
            <a:custGeom>
              <a:avLst/>
              <a:gdLst/>
              <a:ahLst/>
              <a:cxnLst/>
              <a:rect r="r" b="b" t="t" l="l"/>
              <a:pathLst>
                <a:path h="1963166" w="7431151">
                  <a:moveTo>
                    <a:pt x="6464935" y="0"/>
                  </a:moveTo>
                  <a:lnTo>
                    <a:pt x="0" y="0"/>
                  </a:lnTo>
                  <a:lnTo>
                    <a:pt x="837819" y="837565"/>
                  </a:lnTo>
                  <a:cubicBezTo>
                    <a:pt x="877316" y="877062"/>
                    <a:pt x="897636" y="929386"/>
                    <a:pt x="897636" y="981583"/>
                  </a:cubicBezTo>
                  <a:cubicBezTo>
                    <a:pt x="897636" y="1033780"/>
                    <a:pt x="877951" y="1085596"/>
                    <a:pt x="837819" y="1125601"/>
                  </a:cubicBezTo>
                  <a:lnTo>
                    <a:pt x="635" y="1963166"/>
                  </a:lnTo>
                  <a:lnTo>
                    <a:pt x="6464427" y="1963166"/>
                  </a:lnTo>
                  <a:lnTo>
                    <a:pt x="7431151" y="981583"/>
                  </a:lnTo>
                  <a:lnTo>
                    <a:pt x="6464935" y="0"/>
                  </a:lnTo>
                  <a:close/>
                </a:path>
              </a:pathLst>
            </a:custGeom>
            <a:solidFill>
              <a:srgbClr val="255073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1006653" y="3312009"/>
            <a:ext cx="1165193" cy="1910409"/>
            <a:chOff x="0" y="0"/>
            <a:chExt cx="1452240" cy="23810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-19685" y="-19812"/>
              <a:ext cx="1474216" cy="2444877"/>
            </a:xfrm>
            <a:custGeom>
              <a:avLst/>
              <a:gdLst/>
              <a:ahLst/>
              <a:cxnLst/>
              <a:rect r="r" b="b" t="t" l="l"/>
              <a:pathLst>
                <a:path h="2444877" w="1474216">
                  <a:moveTo>
                    <a:pt x="78994" y="1078484"/>
                  </a:moveTo>
                  <a:lnTo>
                    <a:pt x="1078611" y="78994"/>
                  </a:lnTo>
                  <a:cubicBezTo>
                    <a:pt x="1158240" y="0"/>
                    <a:pt x="1287145" y="0"/>
                    <a:pt x="1366774" y="78994"/>
                  </a:cubicBezTo>
                  <a:lnTo>
                    <a:pt x="1474216" y="186436"/>
                  </a:lnTo>
                  <a:lnTo>
                    <a:pt x="582549" y="1078484"/>
                  </a:lnTo>
                  <a:cubicBezTo>
                    <a:pt x="502920" y="1157986"/>
                    <a:pt x="502920" y="1287018"/>
                    <a:pt x="582549" y="1366520"/>
                  </a:cubicBezTo>
                  <a:lnTo>
                    <a:pt x="1474216" y="2257933"/>
                  </a:lnTo>
                  <a:lnTo>
                    <a:pt x="1366774" y="2365375"/>
                  </a:lnTo>
                  <a:cubicBezTo>
                    <a:pt x="1287145" y="2444877"/>
                    <a:pt x="1158240" y="2444877"/>
                    <a:pt x="1078611" y="2365375"/>
                  </a:cubicBezTo>
                  <a:lnTo>
                    <a:pt x="78994" y="1366012"/>
                  </a:lnTo>
                  <a:cubicBezTo>
                    <a:pt x="0" y="1286510"/>
                    <a:pt x="0" y="1158113"/>
                    <a:pt x="78994" y="1078484"/>
                  </a:cubicBezTo>
                  <a:close/>
                </a:path>
              </a:pathLst>
            </a:custGeom>
            <a:solidFill>
              <a:srgbClr val="603722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1671570" y="3964506"/>
            <a:ext cx="325815" cy="605415"/>
            <a:chOff x="0" y="0"/>
            <a:chExt cx="406080" cy="75456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-24257" y="-32385"/>
              <a:ext cx="447294" cy="842264"/>
            </a:xfrm>
            <a:custGeom>
              <a:avLst/>
              <a:gdLst/>
              <a:ahLst/>
              <a:cxnLst/>
              <a:rect r="r" b="b" t="t" l="l"/>
              <a:pathLst>
                <a:path h="842264" w="447294">
                  <a:moveTo>
                    <a:pt x="96901" y="596138"/>
                  </a:moveTo>
                  <a:lnTo>
                    <a:pt x="281940" y="781304"/>
                  </a:lnTo>
                  <a:cubicBezTo>
                    <a:pt x="342900" y="842264"/>
                    <a:pt x="447294" y="799338"/>
                    <a:pt x="447294" y="712851"/>
                  </a:cubicBezTo>
                  <a:lnTo>
                    <a:pt x="447294" y="129413"/>
                  </a:lnTo>
                  <a:cubicBezTo>
                    <a:pt x="447294" y="42926"/>
                    <a:pt x="342900" y="0"/>
                    <a:pt x="281940" y="60960"/>
                  </a:cubicBezTo>
                  <a:lnTo>
                    <a:pt x="96901" y="246126"/>
                  </a:lnTo>
                  <a:cubicBezTo>
                    <a:pt x="0" y="343027"/>
                    <a:pt x="0" y="499237"/>
                    <a:pt x="96901" y="596138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5670275" y="3407790"/>
            <a:ext cx="5918974" cy="1718847"/>
            <a:chOff x="0" y="0"/>
            <a:chExt cx="7377120" cy="214228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434580" cy="2188813"/>
            </a:xfrm>
            <a:custGeom>
              <a:avLst/>
              <a:gdLst/>
              <a:ahLst/>
              <a:cxnLst/>
              <a:rect r="r" b="b" t="t" l="l"/>
              <a:pathLst>
                <a:path h="2188813" w="7434580">
                  <a:moveTo>
                    <a:pt x="967105" y="2188813"/>
                  </a:moveTo>
                  <a:lnTo>
                    <a:pt x="7434580" y="2188813"/>
                  </a:lnTo>
                  <a:lnTo>
                    <a:pt x="6596380" y="1258119"/>
                  </a:lnTo>
                  <a:cubicBezTo>
                    <a:pt x="6556883" y="1213972"/>
                    <a:pt x="6536563" y="1155487"/>
                    <a:pt x="6536563" y="1097145"/>
                  </a:cubicBezTo>
                  <a:cubicBezTo>
                    <a:pt x="6536563" y="1038803"/>
                    <a:pt x="6556375" y="980887"/>
                    <a:pt x="6596380" y="936172"/>
                  </a:cubicBezTo>
                  <a:lnTo>
                    <a:pt x="7434072" y="0"/>
                  </a:lnTo>
                  <a:lnTo>
                    <a:pt x="967105" y="0"/>
                  </a:lnTo>
                  <a:lnTo>
                    <a:pt x="0" y="1096435"/>
                  </a:lnTo>
                  <a:lnTo>
                    <a:pt x="967105" y="2188686"/>
                  </a:lnTo>
                  <a:close/>
                </a:path>
              </a:pathLst>
            </a:custGeom>
            <a:solidFill>
              <a:srgbClr val="24425D"/>
            </a:solidFill>
          </p:spPr>
        </p:sp>
      </p:grpSp>
      <p:sp>
        <p:nvSpPr>
          <p:cNvPr name="Freeform 22" id="22"/>
          <p:cNvSpPr/>
          <p:nvPr/>
        </p:nvSpPr>
        <p:spPr>
          <a:xfrm flipH="false" flipV="false" rot="0">
            <a:off x="8629762" y="1784298"/>
            <a:ext cx="847584" cy="1009028"/>
          </a:xfrm>
          <a:custGeom>
            <a:avLst/>
            <a:gdLst/>
            <a:ahLst/>
            <a:cxnLst/>
            <a:rect r="r" b="b" t="t" l="l"/>
            <a:pathLst>
              <a:path h="1009028" w="847584">
                <a:moveTo>
                  <a:pt x="0" y="0"/>
                </a:moveTo>
                <a:lnTo>
                  <a:pt x="847584" y="0"/>
                </a:lnTo>
                <a:lnTo>
                  <a:pt x="847584" y="1009028"/>
                </a:lnTo>
                <a:lnTo>
                  <a:pt x="0" y="10090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7256076" y="5637362"/>
            <a:ext cx="1164616" cy="1910409"/>
            <a:chOff x="0" y="0"/>
            <a:chExt cx="1451520" cy="238104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-19812"/>
              <a:ext cx="1474216" cy="2444877"/>
            </a:xfrm>
            <a:custGeom>
              <a:avLst/>
              <a:gdLst/>
              <a:ahLst/>
              <a:cxnLst/>
              <a:rect r="r" b="b" t="t" l="l"/>
              <a:pathLst>
                <a:path h="2444877" w="1474216">
                  <a:moveTo>
                    <a:pt x="1394587" y="1366393"/>
                  </a:moveTo>
                  <a:lnTo>
                    <a:pt x="395351" y="2365883"/>
                  </a:lnTo>
                  <a:cubicBezTo>
                    <a:pt x="315849" y="2444877"/>
                    <a:pt x="186944" y="2444877"/>
                    <a:pt x="107315" y="2365883"/>
                  </a:cubicBezTo>
                  <a:lnTo>
                    <a:pt x="0" y="2258441"/>
                  </a:lnTo>
                  <a:lnTo>
                    <a:pt x="891286" y="1366393"/>
                  </a:lnTo>
                  <a:cubicBezTo>
                    <a:pt x="970788" y="1286891"/>
                    <a:pt x="970788" y="1157859"/>
                    <a:pt x="891286" y="1078357"/>
                  </a:cubicBezTo>
                  <a:lnTo>
                    <a:pt x="0" y="186944"/>
                  </a:lnTo>
                  <a:lnTo>
                    <a:pt x="107442" y="79502"/>
                  </a:lnTo>
                  <a:cubicBezTo>
                    <a:pt x="186944" y="0"/>
                    <a:pt x="315849" y="0"/>
                    <a:pt x="395478" y="79502"/>
                  </a:cubicBezTo>
                  <a:lnTo>
                    <a:pt x="1394714" y="1078357"/>
                  </a:lnTo>
                  <a:cubicBezTo>
                    <a:pt x="1474216" y="1157859"/>
                    <a:pt x="1474216" y="1286891"/>
                    <a:pt x="1394714" y="1366393"/>
                  </a:cubicBezTo>
                  <a:close/>
                </a:path>
              </a:pathLst>
            </a:custGeom>
            <a:solidFill>
              <a:srgbClr val="3F3F3F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7429918" y="6289859"/>
            <a:ext cx="325815" cy="605415"/>
            <a:chOff x="0" y="0"/>
            <a:chExt cx="406080" cy="7545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-32385"/>
              <a:ext cx="446659" cy="842137"/>
            </a:xfrm>
            <a:custGeom>
              <a:avLst/>
              <a:gdLst/>
              <a:ahLst/>
              <a:cxnLst/>
              <a:rect r="r" b="b" t="t" l="l"/>
              <a:pathLst>
                <a:path h="842137" w="446659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7755734" y="5637362"/>
            <a:ext cx="6191798" cy="1847698"/>
            <a:chOff x="0" y="0"/>
            <a:chExt cx="7717154" cy="230288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774066" cy="2349407"/>
            </a:xfrm>
            <a:custGeom>
              <a:avLst/>
              <a:gdLst/>
              <a:ahLst/>
              <a:cxnLst/>
              <a:rect r="r" b="b" t="t" l="l"/>
              <a:pathLst>
                <a:path h="2349407" w="7774066">
                  <a:moveTo>
                    <a:pt x="6765565" y="0"/>
                  </a:moveTo>
                  <a:lnTo>
                    <a:pt x="0" y="0"/>
                  </a:lnTo>
                  <a:lnTo>
                    <a:pt x="876779" y="1006351"/>
                  </a:lnTo>
                  <a:cubicBezTo>
                    <a:pt x="918113" y="1053807"/>
                    <a:pt x="939378" y="1116676"/>
                    <a:pt x="939378" y="1179391"/>
                  </a:cubicBezTo>
                  <a:cubicBezTo>
                    <a:pt x="939378" y="1242107"/>
                    <a:pt x="918777" y="1304365"/>
                    <a:pt x="876779" y="1352432"/>
                  </a:cubicBezTo>
                  <a:lnTo>
                    <a:pt x="665" y="2349407"/>
                  </a:lnTo>
                  <a:lnTo>
                    <a:pt x="6765034" y="2349407"/>
                  </a:lnTo>
                  <a:lnTo>
                    <a:pt x="7774066" y="1179391"/>
                  </a:lnTo>
                  <a:lnTo>
                    <a:pt x="6765565" y="0"/>
                  </a:lnTo>
                  <a:close/>
                </a:path>
              </a:pathLst>
            </a:custGeom>
            <a:solidFill>
              <a:srgbClr val="255073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11041813" y="7886148"/>
            <a:ext cx="1165193" cy="1910409"/>
            <a:chOff x="0" y="0"/>
            <a:chExt cx="1452240" cy="238104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-19685" y="-19812"/>
              <a:ext cx="1474216" cy="2444877"/>
            </a:xfrm>
            <a:custGeom>
              <a:avLst/>
              <a:gdLst/>
              <a:ahLst/>
              <a:cxnLst/>
              <a:rect r="r" b="b" t="t" l="l"/>
              <a:pathLst>
                <a:path h="2444877" w="1474216">
                  <a:moveTo>
                    <a:pt x="78994" y="1078484"/>
                  </a:moveTo>
                  <a:lnTo>
                    <a:pt x="1078611" y="78994"/>
                  </a:lnTo>
                  <a:cubicBezTo>
                    <a:pt x="1158240" y="0"/>
                    <a:pt x="1287145" y="0"/>
                    <a:pt x="1366774" y="78994"/>
                  </a:cubicBezTo>
                  <a:lnTo>
                    <a:pt x="1474216" y="186436"/>
                  </a:lnTo>
                  <a:lnTo>
                    <a:pt x="582549" y="1078484"/>
                  </a:lnTo>
                  <a:cubicBezTo>
                    <a:pt x="502920" y="1157986"/>
                    <a:pt x="502920" y="1287018"/>
                    <a:pt x="582549" y="1366520"/>
                  </a:cubicBezTo>
                  <a:lnTo>
                    <a:pt x="1474216" y="2257933"/>
                  </a:lnTo>
                  <a:lnTo>
                    <a:pt x="1366774" y="2365375"/>
                  </a:lnTo>
                  <a:cubicBezTo>
                    <a:pt x="1287145" y="2444877"/>
                    <a:pt x="1158240" y="2444877"/>
                    <a:pt x="1078611" y="2365375"/>
                  </a:cubicBezTo>
                  <a:lnTo>
                    <a:pt x="78994" y="1366012"/>
                  </a:lnTo>
                  <a:cubicBezTo>
                    <a:pt x="0" y="1286510"/>
                    <a:pt x="0" y="1158113"/>
                    <a:pt x="78994" y="1078484"/>
                  </a:cubicBezTo>
                  <a:close/>
                </a:path>
              </a:pathLst>
            </a:custGeom>
            <a:solidFill>
              <a:srgbClr val="603722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11798871" y="8591071"/>
            <a:ext cx="372975" cy="605415"/>
            <a:chOff x="0" y="0"/>
            <a:chExt cx="464858" cy="75456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-24257" y="-32385"/>
              <a:ext cx="506072" cy="842264"/>
            </a:xfrm>
            <a:custGeom>
              <a:avLst/>
              <a:gdLst/>
              <a:ahLst/>
              <a:cxnLst/>
              <a:rect r="r" b="b" t="t" l="l"/>
              <a:pathLst>
                <a:path h="842264" w="506072">
                  <a:moveTo>
                    <a:pt x="107416" y="596138"/>
                  </a:moveTo>
                  <a:lnTo>
                    <a:pt x="319239" y="781304"/>
                  </a:lnTo>
                  <a:cubicBezTo>
                    <a:pt x="389022" y="842264"/>
                    <a:pt x="506072" y="799338"/>
                    <a:pt x="506072" y="712851"/>
                  </a:cubicBezTo>
                  <a:lnTo>
                    <a:pt x="506072" y="129413"/>
                  </a:lnTo>
                  <a:cubicBezTo>
                    <a:pt x="506072" y="42926"/>
                    <a:pt x="389022" y="0"/>
                    <a:pt x="319239" y="60960"/>
                  </a:cubicBezTo>
                  <a:lnTo>
                    <a:pt x="107416" y="246126"/>
                  </a:lnTo>
                  <a:cubicBezTo>
                    <a:pt x="0" y="343027"/>
                    <a:pt x="0" y="499237"/>
                    <a:pt x="107416" y="596138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5670275" y="7906008"/>
            <a:ext cx="5918974" cy="1875821"/>
            <a:chOff x="0" y="0"/>
            <a:chExt cx="7377120" cy="233793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7434580" cy="2384458"/>
            </a:xfrm>
            <a:custGeom>
              <a:avLst/>
              <a:gdLst/>
              <a:ahLst/>
              <a:cxnLst/>
              <a:rect r="r" b="b" t="t" l="l"/>
              <a:pathLst>
                <a:path h="2384458" w="7434580">
                  <a:moveTo>
                    <a:pt x="967105" y="2384458"/>
                  </a:moveTo>
                  <a:lnTo>
                    <a:pt x="7434580" y="2384458"/>
                  </a:lnTo>
                  <a:lnTo>
                    <a:pt x="6596380" y="1373017"/>
                  </a:lnTo>
                  <a:cubicBezTo>
                    <a:pt x="6556883" y="1324838"/>
                    <a:pt x="6536563" y="1261013"/>
                    <a:pt x="6536563" y="1197342"/>
                  </a:cubicBezTo>
                  <a:cubicBezTo>
                    <a:pt x="6536563" y="1133672"/>
                    <a:pt x="6556375" y="1070467"/>
                    <a:pt x="6596380" y="1021668"/>
                  </a:cubicBezTo>
                  <a:lnTo>
                    <a:pt x="7434072" y="0"/>
                  </a:lnTo>
                  <a:lnTo>
                    <a:pt x="967105" y="0"/>
                  </a:lnTo>
                  <a:lnTo>
                    <a:pt x="0" y="1196568"/>
                  </a:lnTo>
                  <a:lnTo>
                    <a:pt x="967105" y="2384331"/>
                  </a:lnTo>
                  <a:close/>
                </a:path>
              </a:pathLst>
            </a:custGeom>
            <a:solidFill>
              <a:srgbClr val="24425D"/>
            </a:solidFill>
          </p:spPr>
        </p:sp>
      </p:grpSp>
      <p:sp>
        <p:nvSpPr>
          <p:cNvPr name="Freeform 35" id="35"/>
          <p:cNvSpPr/>
          <p:nvPr/>
        </p:nvSpPr>
        <p:spPr>
          <a:xfrm flipH="false" flipV="false" rot="0">
            <a:off x="9938490" y="3661848"/>
            <a:ext cx="976021" cy="1071481"/>
          </a:xfrm>
          <a:custGeom>
            <a:avLst/>
            <a:gdLst/>
            <a:ahLst/>
            <a:cxnLst/>
            <a:rect r="r" b="b" t="t" l="l"/>
            <a:pathLst>
              <a:path h="1071481" w="976021">
                <a:moveTo>
                  <a:pt x="0" y="0"/>
                </a:moveTo>
                <a:lnTo>
                  <a:pt x="976022" y="0"/>
                </a:lnTo>
                <a:lnTo>
                  <a:pt x="976022" y="1071480"/>
                </a:lnTo>
                <a:lnTo>
                  <a:pt x="0" y="107148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8477841" y="5957903"/>
            <a:ext cx="928806" cy="896720"/>
          </a:xfrm>
          <a:custGeom>
            <a:avLst/>
            <a:gdLst/>
            <a:ahLst/>
            <a:cxnLst/>
            <a:rect r="r" b="b" t="t" l="l"/>
            <a:pathLst>
              <a:path h="896720" w="928806">
                <a:moveTo>
                  <a:pt x="0" y="0"/>
                </a:moveTo>
                <a:lnTo>
                  <a:pt x="928806" y="0"/>
                </a:lnTo>
                <a:lnTo>
                  <a:pt x="928806" y="896719"/>
                </a:lnTo>
                <a:lnTo>
                  <a:pt x="0" y="89671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9938490" y="8319289"/>
            <a:ext cx="877197" cy="877197"/>
          </a:xfrm>
          <a:custGeom>
            <a:avLst/>
            <a:gdLst/>
            <a:ahLst/>
            <a:cxnLst/>
            <a:rect r="r" b="b" t="t" l="l"/>
            <a:pathLst>
              <a:path h="877197" w="877197">
                <a:moveTo>
                  <a:pt x="0" y="0"/>
                </a:moveTo>
                <a:lnTo>
                  <a:pt x="877197" y="0"/>
                </a:lnTo>
                <a:lnTo>
                  <a:pt x="877197" y="877197"/>
                </a:lnTo>
                <a:lnTo>
                  <a:pt x="0" y="87719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8" id="38"/>
          <p:cNvSpPr txBox="true"/>
          <p:nvPr/>
        </p:nvSpPr>
        <p:spPr>
          <a:xfrm rot="0">
            <a:off x="757924" y="455517"/>
            <a:ext cx="5605439" cy="3139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06"/>
              </a:lnSpc>
              <a:spcBef>
                <a:spcPct val="0"/>
              </a:spcBef>
            </a:pPr>
            <a:r>
              <a:rPr lang="en-US" sz="5946" spc="58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How Rayaura Works?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734521" y="1999911"/>
            <a:ext cx="3636065" cy="123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4839" indent="-157420" lvl="1">
              <a:lnSpc>
                <a:spcPts val="2012"/>
              </a:lnSpc>
              <a:buFont typeface="Arial"/>
              <a:buChar char="•"/>
            </a:pPr>
            <a:r>
              <a:rPr lang="en-US" sz="1458" spc="14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Ultrasonic sensors detect nearby objects.</a:t>
            </a:r>
          </a:p>
          <a:p>
            <a:pPr algn="l" marL="314839" indent="-157420" lvl="1">
              <a:lnSpc>
                <a:spcPts val="2012"/>
              </a:lnSpc>
              <a:buFont typeface="Arial"/>
              <a:buChar char="•"/>
            </a:pPr>
            <a:r>
              <a:rPr lang="en-US" sz="1458" spc="14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Measures distance and alerts the system.</a:t>
            </a:r>
          </a:p>
          <a:p>
            <a:pPr algn="l" marL="0" indent="0" lvl="0">
              <a:lnSpc>
                <a:spcPts val="2012"/>
              </a:lnSpc>
              <a:spcBef>
                <a:spcPct val="0"/>
              </a:spcBef>
            </a:pPr>
          </a:p>
        </p:txBody>
      </p:sp>
      <p:sp>
        <p:nvSpPr>
          <p:cNvPr name="TextBox 40" id="40"/>
          <p:cNvSpPr txBox="true"/>
          <p:nvPr/>
        </p:nvSpPr>
        <p:spPr>
          <a:xfrm rot="0">
            <a:off x="6363363" y="1881047"/>
            <a:ext cx="979531" cy="77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2083110" y="3824732"/>
            <a:ext cx="979531" cy="77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462198" y="6412404"/>
            <a:ext cx="4232190" cy="123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4839" indent="-157420" lvl="1">
              <a:lnSpc>
                <a:spcPts val="2012"/>
              </a:lnSpc>
              <a:buFont typeface="Arial"/>
              <a:buChar char="•"/>
            </a:pPr>
            <a:r>
              <a:rPr lang="en-US" sz="1458" spc="14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AI converts detected objects into voice output.</a:t>
            </a:r>
          </a:p>
          <a:p>
            <a:pPr algn="l" marL="314839" indent="-157420" lvl="1">
              <a:lnSpc>
                <a:spcPts val="2012"/>
              </a:lnSpc>
              <a:spcBef>
                <a:spcPct val="0"/>
              </a:spcBef>
              <a:buFont typeface="Arial"/>
              <a:buChar char="•"/>
            </a:pPr>
            <a:r>
              <a:rPr lang="en-US" sz="1458" spc="14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User receives real-time alerts via the speaker module.</a:t>
            </a:r>
          </a:p>
          <a:p>
            <a:pPr algn="l" marL="0" indent="0" lvl="0">
              <a:lnSpc>
                <a:spcPts val="2012"/>
              </a:lnSpc>
              <a:spcBef>
                <a:spcPct val="0"/>
              </a:spcBef>
            </a:pPr>
          </a:p>
        </p:txBody>
      </p:sp>
      <p:sp>
        <p:nvSpPr>
          <p:cNvPr name="TextBox 43" id="43"/>
          <p:cNvSpPr txBox="true"/>
          <p:nvPr/>
        </p:nvSpPr>
        <p:spPr>
          <a:xfrm rot="0">
            <a:off x="6219395" y="6215784"/>
            <a:ext cx="979531" cy="77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391055" y="8398871"/>
            <a:ext cx="979531" cy="77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6307309" y="4566820"/>
            <a:ext cx="3254355" cy="490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012"/>
              </a:lnSpc>
              <a:spcBef>
                <a:spcPct val="0"/>
              </a:spcBef>
            </a:pPr>
            <a:r>
              <a:rPr lang="en-US" sz="1458" spc="14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Identifies objects, road signs, or pedestrians.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6219395" y="8812777"/>
            <a:ext cx="3636065" cy="1233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314839" indent="-157419" lvl="1">
              <a:lnSpc>
                <a:spcPts val="2012"/>
              </a:lnSpc>
              <a:buFont typeface="Arial"/>
              <a:buChar char="•"/>
            </a:pPr>
            <a:r>
              <a:rPr lang="en-US" sz="1458" spc="14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User can customize settings via mobile app.</a:t>
            </a:r>
          </a:p>
          <a:p>
            <a:pPr algn="r" marL="314839" indent="-157419" lvl="1">
              <a:lnSpc>
                <a:spcPts val="2012"/>
              </a:lnSpc>
              <a:spcBef>
                <a:spcPct val="0"/>
              </a:spcBef>
              <a:buFont typeface="Arial"/>
              <a:buChar char="•"/>
            </a:pPr>
            <a:r>
              <a:rPr lang="en-US" sz="1458" spc="14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Data syncs for enhanced user experience.</a:t>
            </a:r>
          </a:p>
          <a:p>
            <a:pPr algn="r" marL="0" indent="0" lvl="0">
              <a:lnSpc>
                <a:spcPts val="2012"/>
              </a:lnSpc>
              <a:spcBef>
                <a:spcPct val="0"/>
              </a:spcBef>
            </a:pPr>
          </a:p>
        </p:txBody>
      </p:sp>
      <p:sp>
        <p:nvSpPr>
          <p:cNvPr name="TextBox 47" id="47"/>
          <p:cNvSpPr txBox="true"/>
          <p:nvPr/>
        </p:nvSpPr>
        <p:spPr>
          <a:xfrm rot="0">
            <a:off x="9472047" y="1480997"/>
            <a:ext cx="717437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Obstacle Detection: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6307309" y="3431187"/>
            <a:ext cx="4033258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AI-Based Object Recognition: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9561664" y="5723087"/>
            <a:ext cx="4033258" cy="71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30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Voice Assistance &amp; Feedback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6219395" y="8047323"/>
            <a:ext cx="4033258" cy="71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30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IoT Connectivity &amp; App Integration:</a:t>
            </a:r>
          </a:p>
        </p:txBody>
      </p:sp>
      <p:grpSp>
        <p:nvGrpSpPr>
          <p:cNvPr name="Group 51" id="51"/>
          <p:cNvGrpSpPr/>
          <p:nvPr/>
        </p:nvGrpSpPr>
        <p:grpSpPr>
          <a:xfrm rot="0">
            <a:off x="-933670" y="6592566"/>
            <a:ext cx="6244888" cy="6244888"/>
            <a:chOff x="0" y="0"/>
            <a:chExt cx="812800" cy="81280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2C0C0"/>
            </a:solidFill>
            <a:ln cap="sq">
              <a:noFill/>
              <a:prstDash val="solid"/>
              <a:miter/>
            </a:ln>
          </p:spPr>
        </p:sp>
        <p:sp>
          <p:nvSpPr>
            <p:cNvPr name="TextBox 53" id="53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4" id="54"/>
          <p:cNvSpPr txBox="true"/>
          <p:nvPr/>
        </p:nvSpPr>
        <p:spPr>
          <a:xfrm rot="0">
            <a:off x="-183890" y="7418385"/>
            <a:ext cx="4958815" cy="2494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Modes of Operation:</a:t>
            </a:r>
          </a:p>
          <a:p>
            <a:pPr algn="ctr">
              <a:lnSpc>
                <a:spcPts val="3779"/>
              </a:lnSpc>
            </a:pPr>
            <a:r>
              <a:rPr lang="en-US" sz="2700" b="true">
                <a:solidFill>
                  <a:srgbClr val="000000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🔹 Navigation Mode (for visually impaired)</a:t>
            </a:r>
          </a:p>
          <a:p>
            <a:pPr algn="ctr">
              <a:lnSpc>
                <a:spcPts val="3779"/>
              </a:lnSpc>
            </a:pPr>
            <a:r>
              <a:rPr lang="en-US" sz="2700" b="true">
                <a:solidFill>
                  <a:srgbClr val="000000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🔹 Driving Mode (for road safety)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31903" y="-98443"/>
            <a:ext cx="9672357" cy="10511801"/>
            <a:chOff x="0" y="0"/>
            <a:chExt cx="2547452" cy="27685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47452" cy="2768540"/>
            </a:xfrm>
            <a:custGeom>
              <a:avLst/>
              <a:gdLst/>
              <a:ahLst/>
              <a:cxnLst/>
              <a:rect r="r" b="b" t="t" l="l"/>
              <a:pathLst>
                <a:path h="2768540" w="2547452">
                  <a:moveTo>
                    <a:pt x="0" y="0"/>
                  </a:moveTo>
                  <a:lnTo>
                    <a:pt x="2547452" y="0"/>
                  </a:lnTo>
                  <a:lnTo>
                    <a:pt x="2547452" y="2768540"/>
                  </a:lnTo>
                  <a:lnTo>
                    <a:pt x="0" y="2768540"/>
                  </a:lnTo>
                  <a:close/>
                </a:path>
              </a:pathLst>
            </a:custGeom>
            <a:solidFill>
              <a:srgbClr val="25252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47452" cy="2806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940454" y="0"/>
            <a:ext cx="9672357" cy="10511801"/>
            <a:chOff x="0" y="0"/>
            <a:chExt cx="2547452" cy="27685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47452" cy="2768540"/>
            </a:xfrm>
            <a:custGeom>
              <a:avLst/>
              <a:gdLst/>
              <a:ahLst/>
              <a:cxnLst/>
              <a:rect r="r" b="b" t="t" l="l"/>
              <a:pathLst>
                <a:path h="2768540" w="2547452">
                  <a:moveTo>
                    <a:pt x="0" y="0"/>
                  </a:moveTo>
                  <a:lnTo>
                    <a:pt x="2547452" y="0"/>
                  </a:lnTo>
                  <a:lnTo>
                    <a:pt x="2547452" y="2768540"/>
                  </a:lnTo>
                  <a:lnTo>
                    <a:pt x="0" y="276854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547452" cy="2806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97966" y="968081"/>
            <a:ext cx="8446034" cy="8989906"/>
            <a:chOff x="0" y="0"/>
            <a:chExt cx="2224470" cy="236771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24470" cy="2367712"/>
            </a:xfrm>
            <a:custGeom>
              <a:avLst/>
              <a:gdLst/>
              <a:ahLst/>
              <a:cxnLst/>
              <a:rect r="r" b="b" t="t" l="l"/>
              <a:pathLst>
                <a:path h="2367712" w="2224470">
                  <a:moveTo>
                    <a:pt x="0" y="0"/>
                  </a:moveTo>
                  <a:lnTo>
                    <a:pt x="2224470" y="0"/>
                  </a:lnTo>
                  <a:lnTo>
                    <a:pt x="2224470" y="2367712"/>
                  </a:lnTo>
                  <a:lnTo>
                    <a:pt x="0" y="2367712"/>
                  </a:lnTo>
                  <a:close/>
                </a:path>
              </a:pathLst>
            </a:custGeom>
            <a:solidFill>
              <a:srgbClr val="25252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224470" cy="24058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731903" y="968081"/>
            <a:ext cx="9312196" cy="8989906"/>
            <a:chOff x="0" y="0"/>
            <a:chExt cx="2452595" cy="236771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452595" cy="2367712"/>
            </a:xfrm>
            <a:custGeom>
              <a:avLst/>
              <a:gdLst/>
              <a:ahLst/>
              <a:cxnLst/>
              <a:rect r="r" b="b" t="t" l="l"/>
              <a:pathLst>
                <a:path h="2367712" w="2452595">
                  <a:moveTo>
                    <a:pt x="0" y="0"/>
                  </a:moveTo>
                  <a:lnTo>
                    <a:pt x="2452595" y="0"/>
                  </a:lnTo>
                  <a:lnTo>
                    <a:pt x="2452595" y="2367712"/>
                  </a:lnTo>
                  <a:lnTo>
                    <a:pt x="0" y="236771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452595" cy="24058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15" id="15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6632" r="0" b="6632"/>
          <a:stretch>
            <a:fillRect/>
          </a:stretch>
        </p:blipFill>
        <p:spPr>
          <a:xfrm flipH="false" flipV="false" rot="0">
            <a:off x="1176009" y="1231290"/>
            <a:ext cx="16868090" cy="8229600"/>
          </a:xfrm>
          <a:prstGeom prst="rect">
            <a:avLst/>
          </a:prstGeom>
        </p:spPr>
      </p:pic>
      <p:grpSp>
        <p:nvGrpSpPr>
          <p:cNvPr name="Group 16" id="16"/>
          <p:cNvGrpSpPr/>
          <p:nvPr/>
        </p:nvGrpSpPr>
        <p:grpSpPr>
          <a:xfrm rot="0">
            <a:off x="12379141" y="1231290"/>
            <a:ext cx="6253953" cy="1511854"/>
            <a:chOff x="0" y="0"/>
            <a:chExt cx="1647132" cy="39818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47132" cy="398184"/>
            </a:xfrm>
            <a:custGeom>
              <a:avLst/>
              <a:gdLst/>
              <a:ahLst/>
              <a:cxnLst/>
              <a:rect r="r" b="b" t="t" l="l"/>
              <a:pathLst>
                <a:path h="398184" w="1647132">
                  <a:moveTo>
                    <a:pt x="0" y="0"/>
                  </a:moveTo>
                  <a:lnTo>
                    <a:pt x="1647132" y="0"/>
                  </a:lnTo>
                  <a:lnTo>
                    <a:pt x="1647132" y="398184"/>
                  </a:lnTo>
                  <a:lnTo>
                    <a:pt x="0" y="39818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647132" cy="4362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85869" y="57150"/>
            <a:ext cx="14711231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3999" spc="-43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(For Obstacle Detection and  R </a:t>
            </a:r>
            <a:r>
              <a:rPr lang="en-US" sz="3999" spc="-43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eal   time  Monitoring 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79141" y="1291184"/>
            <a:ext cx="5908859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true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Working Video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0167" y="201434"/>
            <a:ext cx="17740136" cy="9771582"/>
            <a:chOff x="0" y="0"/>
            <a:chExt cx="4672299" cy="25735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72299" cy="2573585"/>
            </a:xfrm>
            <a:custGeom>
              <a:avLst/>
              <a:gdLst/>
              <a:ahLst/>
              <a:cxnLst/>
              <a:rect r="r" b="b" t="t" l="l"/>
              <a:pathLst>
                <a:path h="2573585" w="4672299">
                  <a:moveTo>
                    <a:pt x="0" y="0"/>
                  </a:moveTo>
                  <a:lnTo>
                    <a:pt x="4672299" y="0"/>
                  </a:lnTo>
                  <a:lnTo>
                    <a:pt x="4672299" y="2573585"/>
                  </a:lnTo>
                  <a:lnTo>
                    <a:pt x="0" y="257358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672299" cy="2611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2019924"/>
            <a:ext cx="8520815" cy="5246370"/>
            <a:chOff x="0" y="0"/>
            <a:chExt cx="1320097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20097" cy="812800"/>
            </a:xfrm>
            <a:custGeom>
              <a:avLst/>
              <a:gdLst/>
              <a:ahLst/>
              <a:cxnLst/>
              <a:rect r="r" b="b" t="t" l="l"/>
              <a:pathLst>
                <a:path h="812800" w="1320097">
                  <a:moveTo>
                    <a:pt x="0" y="0"/>
                  </a:moveTo>
                  <a:lnTo>
                    <a:pt x="1320097" y="0"/>
                  </a:lnTo>
                  <a:lnTo>
                    <a:pt x="1320097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8448" t="0" r="-67124" b="-475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2019924"/>
            <a:ext cx="7339804" cy="5246370"/>
            <a:chOff x="0" y="0"/>
            <a:chExt cx="1137128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37128" cy="812800"/>
            </a:xfrm>
            <a:custGeom>
              <a:avLst/>
              <a:gdLst/>
              <a:ahLst/>
              <a:cxnLst/>
              <a:rect r="r" b="b" t="t" l="l"/>
              <a:pathLst>
                <a:path h="812800" w="1137128">
                  <a:moveTo>
                    <a:pt x="0" y="0"/>
                  </a:moveTo>
                  <a:lnTo>
                    <a:pt x="1137128" y="0"/>
                  </a:lnTo>
                  <a:lnTo>
                    <a:pt x="1137128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13139" t="0" r="-13139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179481" y="508406"/>
            <a:ext cx="7465264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Raw Input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80515" y="508406"/>
            <a:ext cx="7465264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System Output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94300" y="3675559"/>
            <a:ext cx="3293700" cy="6611441"/>
          </a:xfrm>
          <a:custGeom>
            <a:avLst/>
            <a:gdLst/>
            <a:ahLst/>
            <a:cxnLst/>
            <a:rect r="r" b="b" t="t" l="l"/>
            <a:pathLst>
              <a:path h="6611441" w="3293700">
                <a:moveTo>
                  <a:pt x="0" y="0"/>
                </a:moveTo>
                <a:lnTo>
                  <a:pt x="3293700" y="0"/>
                </a:lnTo>
                <a:lnTo>
                  <a:pt x="3293700" y="6611441"/>
                </a:lnTo>
                <a:lnTo>
                  <a:pt x="0" y="66114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3" id="3"/>
          <p:cNvSpPr/>
          <p:nvPr/>
        </p:nvSpPr>
        <p:spPr>
          <a:xfrm flipV="true">
            <a:off x="-151665" y="8511340"/>
            <a:ext cx="830149" cy="3057"/>
          </a:xfrm>
          <a:prstGeom prst="line">
            <a:avLst/>
          </a:prstGeom>
          <a:ln cap="rnd" w="28575">
            <a:solidFill>
              <a:srgbClr val="035D61"/>
            </a:solidFill>
            <a:prstDash val="sysDot"/>
            <a:headEnd type="none" len="sm" w="sm"/>
            <a:tailEnd type="oval" len="lg" w="lg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1801378" y="-610072"/>
            <a:ext cx="3299321" cy="4114800"/>
          </a:xfrm>
          <a:custGeom>
            <a:avLst/>
            <a:gdLst/>
            <a:ahLst/>
            <a:cxnLst/>
            <a:rect r="r" b="b" t="t" l="l"/>
            <a:pathLst>
              <a:path h="4114800" w="3299321">
                <a:moveTo>
                  <a:pt x="0" y="0"/>
                </a:moveTo>
                <a:lnTo>
                  <a:pt x="3299321" y="0"/>
                </a:lnTo>
                <a:lnTo>
                  <a:pt x="329932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1885579" y="2366743"/>
            <a:ext cx="11809517" cy="5217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Rayaura empowers visually impaired individuals and drivers with AI-driven smart assistance.</a:t>
            </a:r>
          </a:p>
          <a:p>
            <a:pPr algn="l">
              <a:lnSpc>
                <a:spcPts val="4199"/>
              </a:lnSpc>
            </a:pPr>
            <a:r>
              <a:rPr lang="en-US" sz="2799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 🔹 Enhances safety, mobility, and independence through real-time obstacle detection and voice feedback.</a:t>
            </a:r>
          </a:p>
          <a:p>
            <a:pPr algn="l">
              <a:lnSpc>
                <a:spcPts val="4199"/>
              </a:lnSpc>
            </a:pPr>
            <a:r>
              <a:rPr lang="en-US" sz="2799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 🔹 Combines affordability, innovation, and accessibility for a smarter future.</a:t>
            </a:r>
          </a:p>
          <a:p>
            <a:pPr algn="l">
              <a:lnSpc>
                <a:spcPts val="4199"/>
              </a:lnSpc>
            </a:pPr>
            <a:r>
              <a:rPr lang="en-US" sz="2799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 🔹 Bridging the gap between vision and perception with intelligent technology.</a:t>
            </a:r>
          </a:p>
          <a:p>
            <a:pPr algn="l">
              <a:lnSpc>
                <a:spcPts val="4199"/>
              </a:lnSpc>
            </a:pPr>
          </a:p>
          <a:p>
            <a:pPr algn="l" marL="0" indent="0" lvl="0">
              <a:lnSpc>
                <a:spcPts val="4199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-592704" y="8716947"/>
            <a:ext cx="9501461" cy="1082707"/>
            <a:chOff x="0" y="0"/>
            <a:chExt cx="2502442" cy="28515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02442" cy="285157"/>
            </a:xfrm>
            <a:custGeom>
              <a:avLst/>
              <a:gdLst/>
              <a:ahLst/>
              <a:cxnLst/>
              <a:rect r="r" b="b" t="t" l="l"/>
              <a:pathLst>
                <a:path h="285157" w="2502442">
                  <a:moveTo>
                    <a:pt x="0" y="0"/>
                  </a:moveTo>
                  <a:lnTo>
                    <a:pt x="2502442" y="0"/>
                  </a:lnTo>
                  <a:lnTo>
                    <a:pt x="2502442" y="285157"/>
                  </a:lnTo>
                  <a:lnTo>
                    <a:pt x="0" y="28515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502442" cy="3232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043150" y="1074247"/>
            <a:ext cx="6285737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  <a:spcBef>
                <a:spcPct val="0"/>
              </a:spcBef>
            </a:pPr>
            <a:r>
              <a:rPr lang="en-US" b="true" sz="6000" spc="-120">
                <a:solidFill>
                  <a:srgbClr val="191919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8896985"/>
            <a:ext cx="8744545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FDFBFB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🚀 Rayaura – Seeing Beyond Limits!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98902" y="2008220"/>
            <a:ext cx="9780678" cy="1118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02"/>
              </a:lnSpc>
            </a:pPr>
            <a:r>
              <a:rPr lang="en-US" b="true" sz="8174" spc="882">
                <a:solidFill>
                  <a:srgbClr val="231F20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YOU!!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684427" y="0"/>
            <a:ext cx="8603573" cy="10287000"/>
            <a:chOff x="0" y="0"/>
            <a:chExt cx="8603361" cy="1028674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3"/>
              <a:stretch>
                <a:fillRect l="-9783" t="0" r="-9783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24425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773821">
            <a:off x="10036024" y="4365564"/>
            <a:ext cx="313833" cy="8482349"/>
            <a:chOff x="0" y="0"/>
            <a:chExt cx="82656" cy="22340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773821">
            <a:off x="3741572" y="-4834013"/>
            <a:ext cx="313833" cy="8482349"/>
            <a:chOff x="0" y="0"/>
            <a:chExt cx="82656" cy="223403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60372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2503849" y="7966135"/>
            <a:ext cx="384955" cy="384955"/>
          </a:xfrm>
          <a:custGeom>
            <a:avLst/>
            <a:gdLst/>
            <a:ahLst/>
            <a:cxnLst/>
            <a:rect r="r" b="b" t="t" l="l"/>
            <a:pathLst>
              <a:path h="384955" w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503849" y="7481236"/>
            <a:ext cx="384955" cy="384955"/>
          </a:xfrm>
          <a:custGeom>
            <a:avLst/>
            <a:gdLst/>
            <a:ahLst/>
            <a:cxnLst/>
            <a:rect r="r" b="b" t="t" l="l"/>
            <a:pathLst>
              <a:path h="384955" w="384955">
                <a:moveTo>
                  <a:pt x="0" y="0"/>
                </a:moveTo>
                <a:lnTo>
                  <a:pt x="384955" y="0"/>
                </a:lnTo>
                <a:lnTo>
                  <a:pt x="384955" y="384956"/>
                </a:lnTo>
                <a:lnTo>
                  <a:pt x="0" y="3849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2380432" y="6851006"/>
            <a:ext cx="531021" cy="531021"/>
          </a:xfrm>
          <a:custGeom>
            <a:avLst/>
            <a:gdLst/>
            <a:ahLst/>
            <a:cxnLst/>
            <a:rect r="r" b="b" t="t" l="l"/>
            <a:pathLst>
              <a:path h="531021" w="531021">
                <a:moveTo>
                  <a:pt x="0" y="0"/>
                </a:moveTo>
                <a:lnTo>
                  <a:pt x="531021" y="0"/>
                </a:lnTo>
                <a:lnTo>
                  <a:pt x="531021" y="531021"/>
                </a:lnTo>
                <a:lnTo>
                  <a:pt x="0" y="53102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420247" y="9456420"/>
            <a:ext cx="9097362" cy="2742770"/>
            <a:chOff x="0" y="0"/>
            <a:chExt cx="2396013" cy="7223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396013" cy="722376"/>
            </a:xfrm>
            <a:custGeom>
              <a:avLst/>
              <a:gdLst/>
              <a:ahLst/>
              <a:cxnLst/>
              <a:rect r="r" b="b" t="t" l="l"/>
              <a:pathLst>
                <a:path h="722376" w="2396013">
                  <a:moveTo>
                    <a:pt x="0" y="0"/>
                  </a:moveTo>
                  <a:lnTo>
                    <a:pt x="2396013" y="0"/>
                  </a:lnTo>
                  <a:lnTo>
                    <a:pt x="2396013" y="722376"/>
                  </a:lnTo>
                  <a:lnTo>
                    <a:pt x="0" y="722376"/>
                  </a:lnTo>
                  <a:close/>
                </a:path>
              </a:pathLst>
            </a:custGeom>
            <a:solidFill>
              <a:srgbClr val="C2C0C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2396013" cy="7414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039098" y="7918510"/>
            <a:ext cx="5857379" cy="356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sakuchavhna08@gmail.com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039098" y="7449100"/>
            <a:ext cx="2370741" cy="356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+91 8087871131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133962" y="6294412"/>
            <a:ext cx="5857379" cy="441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8"/>
              </a:lnSpc>
            </a:pPr>
            <a:r>
              <a:rPr lang="en-US" sz="2477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Team Innovions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058982" y="6918079"/>
            <a:ext cx="310395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Chanchal Karna Chavhan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07692" y="9513570"/>
            <a:ext cx="8909917" cy="77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3000" b="true">
                <a:solidFill>
                  <a:srgbClr val="000000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🚀 </a:t>
            </a:r>
            <a:r>
              <a:rPr lang="en-US" sz="3000" b="true">
                <a:solidFill>
                  <a:srgbClr val="000000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Get Ready to See the World with Rayaura</a:t>
            </a:r>
          </a:p>
          <a:p>
            <a:pPr algn="ctr">
              <a:lnSpc>
                <a:spcPts val="3060"/>
              </a:lnSpc>
            </a:pPr>
            <a:r>
              <a:rPr lang="en-US" sz="3000" b="true">
                <a:solidFill>
                  <a:srgbClr val="000000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Bcz Your Aura is limitless 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DAGi1j3Mmgg</dc:identifier>
  <dcterms:modified xsi:type="dcterms:W3CDTF">2011-08-01T06:04:30Z</dcterms:modified>
  <cp:revision>1</cp:revision>
  <dc:title>RayAura</dc:title>
</cp:coreProperties>
</file>

<file path=docProps/thumbnail.jpeg>
</file>